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3" r:id="rId6"/>
    <p:sldId id="323" r:id="rId7"/>
    <p:sldId id="322" r:id="rId8"/>
    <p:sldId id="325" r:id="rId9"/>
    <p:sldId id="324" r:id="rId10"/>
    <p:sldId id="327" r:id="rId11"/>
    <p:sldId id="321" r:id="rId12"/>
    <p:sldId id="326" r:id="rId13"/>
    <p:sldId id="331" r:id="rId14"/>
    <p:sldId id="330" r:id="rId15"/>
    <p:sldId id="329" r:id="rId16"/>
  </p:sldIdLst>
  <p:sldSz cx="9144000" cy="5143500" type="screen16x9"/>
  <p:notesSz cx="6858000" cy="9144000"/>
  <p:embeddedFontLst>
    <p:embeddedFont>
      <p:font typeface="Crimson Text" panose="020B060402020202020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Vidaloka" panose="020B0604020202020204" charset="0"/>
      <p:regular r:id="rId30"/>
    </p:embeddedFont>
    <p:embeddedFont>
      <p:font typeface="Work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2C26C3-A0CE-4094-BDA7-15438068F134}">
  <a:tblStyle styleId="{462C26C3-A0CE-4094-BDA7-15438068F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3447" autoAdjust="0"/>
  </p:normalViewPr>
  <p:slideViewPr>
    <p:cSldViewPr snapToGrid="0">
      <p:cViewPr varScale="1">
        <p:scale>
          <a:sx n="74" d="100"/>
          <a:sy n="74" d="100"/>
        </p:scale>
        <p:origin x="5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34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71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4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37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9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637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76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73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6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1" r:id="rId5"/>
    <p:sldLayoutId id="2147483662" r:id="rId6"/>
    <p:sldLayoutId id="2147483663" r:id="rId7"/>
    <p:sldLayoutId id="2147483696" r:id="rId8"/>
    <p:sldLayoutId id="2147483697" r:id="rId9"/>
    <p:sldLayoutId id="2147483698" r:id="rId10"/>
    <p:sldLayoutId id="214748369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50" y="1850711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b="1" dirty="0"/>
              <a:t>Produisez une étude de marché avec Python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49922" y="1126078"/>
            <a:ext cx="5356913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Le </a:t>
            </a:r>
            <a:r>
              <a:rPr lang="fr-FR" dirty="0" err="1"/>
              <a:t>Kmeans</a:t>
            </a:r>
            <a:r>
              <a:rPr lang="fr-FR" dirty="0"/>
              <a:t> ou algorithme des centres mobiles est un outil de clustering simple et rapide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Permet de rechercher efficacement une partition des données dont la variance intra cluster est minimale.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 Permet de regrouper en K clusters distincts les observations du data set. Ainsi les données similaires se retrouveront  dans un même cluster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Pour choisir le nombre de cluster il existe plusieurs méthodes ici on utilisera la méthode du </a:t>
            </a:r>
            <a:r>
              <a:rPr lang="fr-FR" dirty="0" err="1"/>
              <a:t>Elbow</a:t>
            </a: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Kmeans</a:t>
            </a:r>
            <a:endParaRPr dirty="0"/>
          </a:p>
        </p:txBody>
      </p:sp>
      <p:pic>
        <p:nvPicPr>
          <p:cNvPr id="9" name="Image 8" descr="Une image contenant capture d’écran, ligne, Tracé, texte">
            <a:extLst>
              <a:ext uri="{FF2B5EF4-FFF2-40B4-BE49-F238E27FC236}">
                <a16:creationId xmlns:a16="http://schemas.microsoft.com/office/drawing/2014/main" id="{3517FFB0-3B6C-48F3-436B-A96F05AF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44" y="29554"/>
            <a:ext cx="910450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D18C421-EB21-D691-8FAB-05D3A2C76300}"/>
              </a:ext>
            </a:extLst>
          </p:cNvPr>
          <p:cNvCxnSpPr/>
          <p:nvPr/>
        </p:nvCxnSpPr>
        <p:spPr>
          <a:xfrm flipV="1">
            <a:off x="3570136" y="2715196"/>
            <a:ext cx="0" cy="158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7ED769D-B31B-028F-8412-02B5309D8933}"/>
              </a:ext>
            </a:extLst>
          </p:cNvPr>
          <p:cNvCxnSpPr/>
          <p:nvPr/>
        </p:nvCxnSpPr>
        <p:spPr>
          <a:xfrm flipV="1">
            <a:off x="2696818" y="2183784"/>
            <a:ext cx="0" cy="158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8F240EB-C1C7-E848-F51F-E4C08682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46" y="1462750"/>
            <a:ext cx="158510" cy="1664352"/>
          </a:xfrm>
          <a:prstGeom prst="rect">
            <a:avLst/>
          </a:prstGeom>
        </p:spPr>
      </p:pic>
      <p:pic>
        <p:nvPicPr>
          <p:cNvPr id="15" name="Image 14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1C11530B-90DA-D927-3C87-EF153D007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59" y="766671"/>
            <a:ext cx="4289790" cy="2834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02FD891A-DE1A-879A-BE9D-AA74CF575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66671"/>
            <a:ext cx="4842211" cy="2834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5A1DB84-EC0E-68A3-AFB4-1D2E05EC0263}"/>
              </a:ext>
            </a:extLst>
          </p:cNvPr>
          <p:cNvCxnSpPr/>
          <p:nvPr/>
        </p:nvCxnSpPr>
        <p:spPr>
          <a:xfrm flipV="1">
            <a:off x="1902756" y="2410396"/>
            <a:ext cx="0" cy="15815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AF4C7BE-F719-DF66-DF74-A946B5669C6A}"/>
              </a:ext>
            </a:extLst>
          </p:cNvPr>
          <p:cNvSpPr txBox="1"/>
          <p:nvPr/>
        </p:nvSpPr>
        <p:spPr>
          <a:xfrm>
            <a:off x="871078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4701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build="p"/>
      <p:bldP spid="553" grpId="1" uiExpand="1" build="p"/>
      <p:bldP spid="5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874243" y="1139698"/>
            <a:ext cx="5356913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2 types de CAH ascendante &amp; descendante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C’est un algorithme déterministe qui travaille sur les dissimilarités, à travers le Dendrogramme un arbre qui regroupe les différents clusters plus il y’a d’individu plus il y’a de cluster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Pour la création il faut d’abord mesurer la distance entre ces derniers 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2 méthodes: le lien ou  Ward 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Hierarchique</a:t>
            </a:r>
            <a:endParaRPr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DB5EB921-A735-239B-A356-681C427E4750}"/>
              </a:ext>
            </a:extLst>
          </p:cNvPr>
          <p:cNvSpPr/>
          <p:nvPr/>
        </p:nvSpPr>
        <p:spPr>
          <a:xfrm>
            <a:off x="3239146" y="2665709"/>
            <a:ext cx="671476" cy="302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diagramme, ligne, capture d’écran, Rectangle&#10;&#10;Description générée automatiquement">
            <a:extLst>
              <a:ext uri="{FF2B5EF4-FFF2-40B4-BE49-F238E27FC236}">
                <a16:creationId xmlns:a16="http://schemas.microsoft.com/office/drawing/2014/main" id="{E8A2867F-E53A-818E-E8AB-F4A6AC0C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19693"/>
            <a:ext cx="5055795" cy="3297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51C75DC-0FA9-4361-3052-1492ECB1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93" y="919692"/>
            <a:ext cx="4115157" cy="329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6EA7576-3C78-CB8E-9569-A81AB63EEB05}"/>
              </a:ext>
            </a:extLst>
          </p:cNvPr>
          <p:cNvSpPr txBox="1"/>
          <p:nvPr/>
        </p:nvSpPr>
        <p:spPr>
          <a:xfrm>
            <a:off x="8710782" y="4835723"/>
            <a:ext cx="4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  <p:pic>
        <p:nvPicPr>
          <p:cNvPr id="22" name="Image 21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BAC42D7-9A5A-1D37-8F3D-8C543368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8605" y="-2024904"/>
            <a:ext cx="5173737" cy="91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0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build="p"/>
      <p:bldP spid="553" grpId="1" uiExpand="1" build="p"/>
      <p:bldP spid="554" grpId="0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15318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Visualisations</a:t>
            </a:r>
            <a:endParaRPr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B57E48-7573-ED5C-A173-E21590B8E1D9}"/>
              </a:ext>
            </a:extLst>
          </p:cNvPr>
          <p:cNvSpPr txBox="1"/>
          <p:nvPr/>
        </p:nvSpPr>
        <p:spPr>
          <a:xfrm>
            <a:off x="985512" y="263064"/>
            <a:ext cx="2014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/>
              <a:t>Kmeans</a:t>
            </a:r>
            <a:endParaRPr lang="fr-FR" sz="10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8FD6D17-D0C7-053A-D8C4-30A4C481165A}"/>
              </a:ext>
            </a:extLst>
          </p:cNvPr>
          <p:cNvSpPr txBox="1"/>
          <p:nvPr/>
        </p:nvSpPr>
        <p:spPr>
          <a:xfrm>
            <a:off x="6111543" y="262054"/>
            <a:ext cx="20147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CAH</a:t>
            </a:r>
          </a:p>
        </p:txBody>
      </p:sp>
      <p:pic>
        <p:nvPicPr>
          <p:cNvPr id="49" name="Image 48" descr="Une image contenant texte, capture d’écran, Police, nombre">
            <a:extLst>
              <a:ext uri="{FF2B5EF4-FFF2-40B4-BE49-F238E27FC236}">
                <a16:creationId xmlns:a16="http://schemas.microsoft.com/office/drawing/2014/main" id="{EA5B99F6-3004-2CE2-C90E-98997389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90" y="508274"/>
            <a:ext cx="2655649" cy="1114332"/>
          </a:xfrm>
          <a:prstGeom prst="rect">
            <a:avLst/>
          </a:prstGeom>
        </p:spPr>
      </p:pic>
      <p:pic>
        <p:nvPicPr>
          <p:cNvPr id="51" name="Image 50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37C865A-AC91-28AA-BE8A-BA840402E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1" y="508275"/>
            <a:ext cx="2591541" cy="1114331"/>
          </a:xfrm>
          <a:prstGeom prst="rect">
            <a:avLst/>
          </a:prstGeom>
        </p:spPr>
      </p:pic>
      <p:pic>
        <p:nvPicPr>
          <p:cNvPr id="53" name="Image 52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4FE2B457-962F-88ED-6499-AB0A20E5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19" y="1622606"/>
            <a:ext cx="3633747" cy="3250854"/>
          </a:xfrm>
          <a:prstGeom prst="rect">
            <a:avLst/>
          </a:prstGeom>
        </p:spPr>
      </p:pic>
      <p:pic>
        <p:nvPicPr>
          <p:cNvPr id="55" name="Image 54" descr="Une image contenant texte, capture d’écran, ligne&#10;&#10;Description générée automatiquement">
            <a:extLst>
              <a:ext uri="{FF2B5EF4-FFF2-40B4-BE49-F238E27FC236}">
                <a16:creationId xmlns:a16="http://schemas.microsoft.com/office/drawing/2014/main" id="{F114E22E-93BC-A6D0-945B-02FE140D6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348" y="1622606"/>
            <a:ext cx="3705308" cy="3250854"/>
          </a:xfrm>
          <a:prstGeom prst="rect">
            <a:avLst/>
          </a:prstGeom>
        </p:spPr>
      </p:pic>
      <p:pic>
        <p:nvPicPr>
          <p:cNvPr id="59" name="Image 58" descr="Une image contenant capture d’écran, Rectangle, carré, Caractère coloré&#10;&#10;Description générée automatiquement">
            <a:extLst>
              <a:ext uri="{FF2B5EF4-FFF2-40B4-BE49-F238E27FC236}">
                <a16:creationId xmlns:a16="http://schemas.microsoft.com/office/drawing/2014/main" id="{0F058D57-8B8D-8D68-1174-E94A20D70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39206"/>
            <a:ext cx="4588375" cy="1785384"/>
          </a:xfrm>
          <a:prstGeom prst="rect">
            <a:avLst/>
          </a:prstGeom>
        </p:spPr>
      </p:pic>
      <p:pic>
        <p:nvPicPr>
          <p:cNvPr id="61" name="Image 60" descr="Une image contenant capture d’écran, Rectangle, carré, Caractère coloré&#10;&#10;Description générée automatiquement">
            <a:extLst>
              <a:ext uri="{FF2B5EF4-FFF2-40B4-BE49-F238E27FC236}">
                <a16:creationId xmlns:a16="http://schemas.microsoft.com/office/drawing/2014/main" id="{072649D6-72EC-4F79-AF6A-564DDCE83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375" y="1839206"/>
            <a:ext cx="4555625" cy="1785384"/>
          </a:xfrm>
          <a:prstGeom prst="rect">
            <a:avLst/>
          </a:prstGeom>
        </p:spPr>
      </p:pic>
      <p:pic>
        <p:nvPicPr>
          <p:cNvPr id="515" name="Image 514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A10900E6-DF57-2CBD-8A5A-FC4F153AF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9456" y="0"/>
            <a:ext cx="478575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7" name="Image 516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5B8953E-C80F-0E7B-E6AC-D28DCA1D4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5934" y="-34042"/>
            <a:ext cx="4368066" cy="275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9" name="ZoneTexte 518">
            <a:extLst>
              <a:ext uri="{FF2B5EF4-FFF2-40B4-BE49-F238E27FC236}">
                <a16:creationId xmlns:a16="http://schemas.microsoft.com/office/drawing/2014/main" id="{F65D5468-DD2E-65E9-E94C-A13ECAD57B44}"/>
              </a:ext>
            </a:extLst>
          </p:cNvPr>
          <p:cNvSpPr txBox="1"/>
          <p:nvPr/>
        </p:nvSpPr>
        <p:spPr>
          <a:xfrm>
            <a:off x="-77055" y="2731898"/>
            <a:ext cx="231910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A travers l'étude des différents clusters en fonction de nos variables nous pouvons voir apparaître des disparités:</a:t>
            </a:r>
          </a:p>
          <a:p>
            <a:endParaRPr lang="fr-FR" sz="900" dirty="0"/>
          </a:p>
          <a:p>
            <a:r>
              <a:rPr lang="fr-FR" sz="900" dirty="0"/>
              <a:t>Pop%2000-2017: Cluster 1</a:t>
            </a:r>
          </a:p>
          <a:p>
            <a:endParaRPr lang="fr-FR" sz="900" dirty="0"/>
          </a:p>
          <a:p>
            <a:r>
              <a:rPr lang="fr-FR" sz="900" dirty="0"/>
              <a:t>Dispo Poulet en quantité: Cluster 3/2/0</a:t>
            </a:r>
          </a:p>
          <a:p>
            <a:endParaRPr lang="fr-FR" sz="900" dirty="0"/>
          </a:p>
          <a:p>
            <a:r>
              <a:rPr lang="fr-FR" sz="900" dirty="0"/>
              <a:t>Dispo Intérieur Poulet: Cluster 2</a:t>
            </a:r>
          </a:p>
          <a:p>
            <a:endParaRPr lang="fr-FR" sz="900" dirty="0"/>
          </a:p>
          <a:p>
            <a:r>
              <a:rPr lang="fr-FR" sz="900" dirty="0"/>
              <a:t>Importation Poulet: Cluster 2</a:t>
            </a:r>
          </a:p>
          <a:p>
            <a:endParaRPr lang="fr-FR" sz="900" dirty="0"/>
          </a:p>
          <a:p>
            <a:r>
              <a:rPr lang="fr-FR" sz="900" dirty="0"/>
              <a:t>Consommation Poulet: Cluster 2</a:t>
            </a:r>
          </a:p>
          <a:p>
            <a:endParaRPr lang="fr-FR" sz="800" dirty="0"/>
          </a:p>
        </p:txBody>
      </p:sp>
      <p:sp>
        <p:nvSpPr>
          <p:cNvPr id="522" name="ZoneTexte 521">
            <a:extLst>
              <a:ext uri="{FF2B5EF4-FFF2-40B4-BE49-F238E27FC236}">
                <a16:creationId xmlns:a16="http://schemas.microsoft.com/office/drawing/2014/main" id="{E0521547-A786-5DE2-3E9B-52DEB9649054}"/>
              </a:ext>
            </a:extLst>
          </p:cNvPr>
          <p:cNvSpPr txBox="1"/>
          <p:nvPr/>
        </p:nvSpPr>
        <p:spPr>
          <a:xfrm>
            <a:off x="2232652" y="2719024"/>
            <a:ext cx="24637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Production Poulet: Cluster 2</a:t>
            </a:r>
          </a:p>
          <a:p>
            <a:endParaRPr lang="fr-FR" sz="900" dirty="0"/>
          </a:p>
          <a:p>
            <a:r>
              <a:rPr lang="fr-FR" sz="900" dirty="0"/>
              <a:t>Taux Import: Cluster 3</a:t>
            </a:r>
          </a:p>
          <a:p>
            <a:endParaRPr lang="fr-FR" sz="900" dirty="0"/>
          </a:p>
          <a:p>
            <a:r>
              <a:rPr lang="fr-FR" sz="900" dirty="0"/>
              <a:t>Taux Conso: Cluster 3/2/0</a:t>
            </a:r>
          </a:p>
          <a:p>
            <a:endParaRPr lang="fr-FR" sz="900" dirty="0"/>
          </a:p>
          <a:p>
            <a:r>
              <a:rPr lang="fr-FR" sz="900" dirty="0"/>
              <a:t>Stabilité Politique: Cluster 3/2/0</a:t>
            </a:r>
          </a:p>
          <a:p>
            <a:endParaRPr lang="fr-FR" sz="900" dirty="0"/>
          </a:p>
          <a:p>
            <a:r>
              <a:rPr lang="fr-FR" sz="900" dirty="0"/>
              <a:t>PIB par </a:t>
            </a:r>
            <a:r>
              <a:rPr lang="fr-FR" sz="900" dirty="0" err="1"/>
              <a:t>HAb</a:t>
            </a:r>
            <a:r>
              <a:rPr lang="fr-FR" sz="900" dirty="0"/>
              <a:t>: Cluster 0/2/3</a:t>
            </a:r>
          </a:p>
          <a:p>
            <a:endParaRPr lang="fr-FR" sz="900" dirty="0"/>
          </a:p>
          <a:p>
            <a:r>
              <a:rPr lang="fr-FR" sz="900" dirty="0">
                <a:solidFill>
                  <a:srgbClr val="00B050"/>
                </a:solidFill>
              </a:rPr>
              <a:t>2 Cluster sont </a:t>
            </a:r>
            <a:r>
              <a:rPr lang="fr-FR" sz="900" dirty="0" err="1">
                <a:solidFill>
                  <a:srgbClr val="00B050"/>
                </a:solidFill>
              </a:rPr>
              <a:t>interessant</a:t>
            </a:r>
            <a:r>
              <a:rPr lang="fr-FR" sz="900" dirty="0">
                <a:solidFill>
                  <a:srgbClr val="00B050"/>
                </a:solidFill>
              </a:rPr>
              <a:t> par leurs différents critères(Consommation, stabilité </a:t>
            </a:r>
            <a:r>
              <a:rPr lang="fr-FR" sz="900" dirty="0" err="1">
                <a:solidFill>
                  <a:srgbClr val="00B050"/>
                </a:solidFill>
              </a:rPr>
              <a:t>Politique,PIB,Consommation,Disponibilité</a:t>
            </a:r>
            <a:r>
              <a:rPr lang="fr-FR" sz="900" dirty="0">
                <a:solidFill>
                  <a:srgbClr val="00B050"/>
                </a:solidFill>
              </a:rPr>
              <a:t>) 2,3</a:t>
            </a:r>
          </a:p>
          <a:p>
            <a:endParaRPr lang="fr-FR" dirty="0"/>
          </a:p>
        </p:txBody>
      </p:sp>
      <p:sp>
        <p:nvSpPr>
          <p:cNvPr id="524" name="ZoneTexte 523">
            <a:extLst>
              <a:ext uri="{FF2B5EF4-FFF2-40B4-BE49-F238E27FC236}">
                <a16:creationId xmlns:a16="http://schemas.microsoft.com/office/drawing/2014/main" id="{EEE18832-B882-F9D9-4E6F-5FF09394DB2E}"/>
              </a:ext>
            </a:extLst>
          </p:cNvPr>
          <p:cNvSpPr txBox="1"/>
          <p:nvPr/>
        </p:nvSpPr>
        <p:spPr>
          <a:xfrm>
            <a:off x="4650581" y="2650905"/>
            <a:ext cx="2260767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sz="900" dirty="0"/>
              <a:t>A travers l'étude des différents clusters en fonction de nos variables nous pouvons voir apparaître des </a:t>
            </a:r>
            <a:r>
              <a:rPr lang="fr-FR" sz="900" dirty="0" err="1"/>
              <a:t>diparité</a:t>
            </a:r>
            <a:r>
              <a:rPr lang="fr-FR" sz="900" dirty="0"/>
              <a:t>:</a:t>
            </a:r>
          </a:p>
          <a:p>
            <a:endParaRPr lang="fr-FR" sz="900" dirty="0"/>
          </a:p>
          <a:p>
            <a:r>
              <a:rPr lang="fr-FR" sz="900" dirty="0"/>
              <a:t>Pop%2000-2017: Cluster 5</a:t>
            </a:r>
          </a:p>
          <a:p>
            <a:endParaRPr lang="fr-FR" sz="900" dirty="0"/>
          </a:p>
          <a:p>
            <a:r>
              <a:rPr lang="fr-FR" sz="900" dirty="0"/>
              <a:t>Dispo Poulet en quantité: Cluster 3/1</a:t>
            </a:r>
          </a:p>
          <a:p>
            <a:endParaRPr lang="fr-FR" sz="900" dirty="0"/>
          </a:p>
          <a:p>
            <a:r>
              <a:rPr lang="fr-FR" sz="900" dirty="0"/>
              <a:t>Dispo Intérieur Poulet: Cluster 1</a:t>
            </a:r>
          </a:p>
          <a:p>
            <a:endParaRPr lang="fr-FR" sz="900" dirty="0"/>
          </a:p>
          <a:p>
            <a:r>
              <a:rPr lang="fr-FR" sz="900" dirty="0"/>
              <a:t>Importation Poulet: Cluster 1/3</a:t>
            </a:r>
          </a:p>
          <a:p>
            <a:endParaRPr lang="fr-FR" sz="900" dirty="0"/>
          </a:p>
          <a:p>
            <a:r>
              <a:rPr lang="fr-FR" sz="900" dirty="0"/>
              <a:t>Consommation Poulet: Cluster 1/3</a:t>
            </a:r>
          </a:p>
          <a:p>
            <a:endParaRPr lang="fr-FR" sz="900" dirty="0"/>
          </a:p>
        </p:txBody>
      </p:sp>
      <p:sp>
        <p:nvSpPr>
          <p:cNvPr id="525" name="ZoneTexte 524">
            <a:extLst>
              <a:ext uri="{FF2B5EF4-FFF2-40B4-BE49-F238E27FC236}">
                <a16:creationId xmlns:a16="http://schemas.microsoft.com/office/drawing/2014/main" id="{62B52D1A-DD3D-CC1D-7AFA-0966EE6D1759}"/>
              </a:ext>
            </a:extLst>
          </p:cNvPr>
          <p:cNvSpPr txBox="1"/>
          <p:nvPr/>
        </p:nvSpPr>
        <p:spPr>
          <a:xfrm>
            <a:off x="6911348" y="2642461"/>
            <a:ext cx="229485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Production Poulet: Cluster 1</a:t>
            </a:r>
          </a:p>
          <a:p>
            <a:endParaRPr lang="fr-FR" sz="900" dirty="0"/>
          </a:p>
          <a:p>
            <a:r>
              <a:rPr lang="fr-FR" sz="900" dirty="0"/>
              <a:t>Taux Import: Cluster 3</a:t>
            </a:r>
          </a:p>
          <a:p>
            <a:endParaRPr lang="fr-FR" sz="900" dirty="0"/>
          </a:p>
          <a:p>
            <a:r>
              <a:rPr lang="fr-FR" sz="900" dirty="0"/>
              <a:t>Taux Conso: Cluster 3/1</a:t>
            </a:r>
          </a:p>
          <a:p>
            <a:endParaRPr lang="fr-FR" sz="900" dirty="0"/>
          </a:p>
          <a:p>
            <a:r>
              <a:rPr lang="fr-FR" sz="900" dirty="0"/>
              <a:t>Stabilité Politique: Cluster 4/3/1</a:t>
            </a:r>
          </a:p>
          <a:p>
            <a:endParaRPr lang="fr-FR" sz="900" dirty="0"/>
          </a:p>
          <a:p>
            <a:r>
              <a:rPr lang="fr-FR" sz="900" dirty="0"/>
              <a:t>PIB par </a:t>
            </a:r>
            <a:r>
              <a:rPr lang="fr-FR" sz="900" dirty="0" err="1"/>
              <a:t>Hab</a:t>
            </a:r>
            <a:r>
              <a:rPr lang="fr-FR" sz="900" dirty="0"/>
              <a:t>: Cluster 4/1</a:t>
            </a:r>
          </a:p>
          <a:p>
            <a:endParaRPr lang="fr-FR" sz="900" dirty="0"/>
          </a:p>
          <a:p>
            <a:r>
              <a:rPr lang="fr-FR" sz="900" dirty="0">
                <a:solidFill>
                  <a:srgbClr val="00B050"/>
                </a:solidFill>
              </a:rPr>
              <a:t>2 Cluster sont </a:t>
            </a:r>
            <a:r>
              <a:rPr lang="fr-FR" sz="900" dirty="0" err="1">
                <a:solidFill>
                  <a:srgbClr val="00B050"/>
                </a:solidFill>
              </a:rPr>
              <a:t>interessant</a:t>
            </a:r>
            <a:r>
              <a:rPr lang="fr-FR" sz="900" dirty="0">
                <a:solidFill>
                  <a:srgbClr val="00B050"/>
                </a:solidFill>
              </a:rPr>
              <a:t> par leurs différents critères(Consommation, stabilité </a:t>
            </a:r>
            <a:r>
              <a:rPr lang="fr-FR" sz="900" dirty="0" err="1">
                <a:solidFill>
                  <a:srgbClr val="00B050"/>
                </a:solidFill>
              </a:rPr>
              <a:t>Politique,PIB,Consommation,Disponibilité</a:t>
            </a:r>
            <a:r>
              <a:rPr lang="fr-FR" sz="900" dirty="0">
                <a:solidFill>
                  <a:srgbClr val="00B050"/>
                </a:solidFill>
              </a:rPr>
              <a:t>) 3,1</a:t>
            </a:r>
          </a:p>
          <a:p>
            <a:endParaRPr lang="fr-FR" dirty="0"/>
          </a:p>
        </p:txBody>
      </p:sp>
      <p:sp>
        <p:nvSpPr>
          <p:cNvPr id="526" name="ZoneTexte 525">
            <a:extLst>
              <a:ext uri="{FF2B5EF4-FFF2-40B4-BE49-F238E27FC236}">
                <a16:creationId xmlns:a16="http://schemas.microsoft.com/office/drawing/2014/main" id="{DDC6FA39-6F49-158D-E9E8-0A686C0311C6}"/>
              </a:ext>
            </a:extLst>
          </p:cNvPr>
          <p:cNvSpPr txBox="1"/>
          <p:nvPr/>
        </p:nvSpPr>
        <p:spPr>
          <a:xfrm>
            <a:off x="8710782" y="4835723"/>
            <a:ext cx="4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  <p:pic>
        <p:nvPicPr>
          <p:cNvPr id="528" name="Image 527">
            <a:extLst>
              <a:ext uri="{FF2B5EF4-FFF2-40B4-BE49-F238E27FC236}">
                <a16:creationId xmlns:a16="http://schemas.microsoft.com/office/drawing/2014/main" id="{CCFBB64F-CF53-2780-B029-C1D868A9EE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61" y="2739783"/>
            <a:ext cx="4757161" cy="1130078"/>
          </a:xfrm>
          <a:prstGeom prst="rect">
            <a:avLst/>
          </a:prstGeom>
        </p:spPr>
      </p:pic>
      <p:pic>
        <p:nvPicPr>
          <p:cNvPr id="530" name="Image 529">
            <a:extLst>
              <a:ext uri="{FF2B5EF4-FFF2-40B4-BE49-F238E27FC236}">
                <a16:creationId xmlns:a16="http://schemas.microsoft.com/office/drawing/2014/main" id="{111E91C2-0CDA-5443-7158-354AD5DB3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05" y="3842408"/>
            <a:ext cx="4757161" cy="1301092"/>
          </a:xfrm>
          <a:prstGeom prst="rect">
            <a:avLst/>
          </a:prstGeom>
        </p:spPr>
      </p:pic>
      <p:pic>
        <p:nvPicPr>
          <p:cNvPr id="532" name="Image 531">
            <a:extLst>
              <a:ext uri="{FF2B5EF4-FFF2-40B4-BE49-F238E27FC236}">
                <a16:creationId xmlns:a16="http://schemas.microsoft.com/office/drawing/2014/main" id="{19952477-D728-4D60-3C65-54A8575551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5050" y="3869861"/>
            <a:ext cx="4398950" cy="1246746"/>
          </a:xfrm>
          <a:prstGeom prst="rect">
            <a:avLst/>
          </a:prstGeom>
        </p:spPr>
      </p:pic>
      <p:pic>
        <p:nvPicPr>
          <p:cNvPr id="534" name="Image 533">
            <a:extLst>
              <a:ext uri="{FF2B5EF4-FFF2-40B4-BE49-F238E27FC236}">
                <a16:creationId xmlns:a16="http://schemas.microsoft.com/office/drawing/2014/main" id="{5712FD57-C01D-6981-D995-E8C4A302C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5050" y="2656962"/>
            <a:ext cx="4398950" cy="1287357"/>
          </a:xfrm>
          <a:prstGeom prst="rect">
            <a:avLst/>
          </a:prstGeom>
        </p:spPr>
      </p:pic>
      <p:pic>
        <p:nvPicPr>
          <p:cNvPr id="536" name="Image 535" descr="Une image contenant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E9829E03-C0EF-3041-28D6-6C2D379D05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9457" y="-185616"/>
            <a:ext cx="4875734" cy="3365400"/>
          </a:xfrm>
          <a:prstGeom prst="rect">
            <a:avLst/>
          </a:prstGeom>
        </p:spPr>
      </p:pic>
      <p:pic>
        <p:nvPicPr>
          <p:cNvPr id="538" name="Image 53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76E0468-3DB4-D722-190A-EFF2B76459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2844" y="6121"/>
            <a:ext cx="4461155" cy="31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1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0"/>
      <p:bldP spid="14" grpId="0"/>
      <p:bldP spid="16" grpId="0"/>
      <p:bldP spid="519" grpId="0"/>
      <p:bldP spid="519" grpId="1"/>
      <p:bldP spid="522" grpId="0"/>
      <p:bldP spid="522" grpId="1"/>
      <p:bldP spid="524" grpId="0"/>
      <p:bldP spid="524" grpId="1"/>
      <p:bldP spid="525" grpId="0"/>
      <p:bldP spid="5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4;p66">
            <a:extLst>
              <a:ext uri="{FF2B5EF4-FFF2-40B4-BE49-F238E27FC236}">
                <a16:creationId xmlns:a16="http://schemas.microsoft.com/office/drawing/2014/main" id="{026642D0-17F7-9139-FE9E-72D1CCA841A1}"/>
              </a:ext>
            </a:extLst>
          </p:cNvPr>
          <p:cNvSpPr txBox="1">
            <a:spLocks/>
          </p:cNvSpPr>
          <p:nvPr/>
        </p:nvSpPr>
        <p:spPr>
          <a:xfrm>
            <a:off x="1805666" y="222077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fr-FR" dirty="0"/>
              <a:t>Conclusion</a:t>
            </a:r>
          </a:p>
        </p:txBody>
      </p:sp>
      <p:pic>
        <p:nvPicPr>
          <p:cNvPr id="7" name="Image 6" descr="Une image contenant texte, diagramme, capture d’écran&#10;&#10;Description générée automatiquement">
            <a:extLst>
              <a:ext uri="{FF2B5EF4-FFF2-40B4-BE49-F238E27FC236}">
                <a16:creationId xmlns:a16="http://schemas.microsoft.com/office/drawing/2014/main" id="{AB30411E-5BAD-52F3-F2CE-1B9C4AAE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9" y="0"/>
            <a:ext cx="479913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B25432D-8F44-56AA-55D4-3C43D62CE994}"/>
              </a:ext>
            </a:extLst>
          </p:cNvPr>
          <p:cNvSpPr txBox="1"/>
          <p:nvPr/>
        </p:nvSpPr>
        <p:spPr>
          <a:xfrm>
            <a:off x="4799131" y="0"/>
            <a:ext cx="434486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En Conclusion:</a:t>
            </a:r>
          </a:p>
          <a:p>
            <a:endParaRPr lang="fr-FR" sz="1000" dirty="0"/>
          </a:p>
          <a:p>
            <a:r>
              <a:rPr lang="fr-FR" sz="900" dirty="0"/>
              <a:t>- Le Cercle de Corrélation F1 et F2 explique quasiment 60 % de la variabilité des données:</a:t>
            </a:r>
          </a:p>
          <a:p>
            <a:r>
              <a:rPr lang="fr-FR" sz="900" dirty="0"/>
              <a:t>F1 est corrélée principalement à la </a:t>
            </a:r>
            <a:r>
              <a:rPr lang="fr-FR" sz="900" dirty="0">
                <a:solidFill>
                  <a:srgbClr val="00B050"/>
                </a:solidFill>
              </a:rPr>
              <a:t>consommation</a:t>
            </a:r>
            <a:r>
              <a:rPr lang="fr-FR" sz="900" dirty="0"/>
              <a:t>, à la</a:t>
            </a:r>
            <a:r>
              <a:rPr lang="fr-FR" sz="900" b="1" dirty="0">
                <a:solidFill>
                  <a:srgbClr val="00B050"/>
                </a:solidFill>
              </a:rPr>
              <a:t> Dispo intérieur </a:t>
            </a:r>
            <a:r>
              <a:rPr lang="fr-FR" sz="900" b="1" dirty="0">
                <a:solidFill>
                  <a:schemeClr val="tx1"/>
                </a:solidFill>
              </a:rPr>
              <a:t>et à la </a:t>
            </a:r>
            <a:r>
              <a:rPr lang="fr-FR" sz="900" b="1" dirty="0">
                <a:solidFill>
                  <a:srgbClr val="00B050"/>
                </a:solidFill>
              </a:rPr>
              <a:t>Production</a:t>
            </a:r>
            <a:r>
              <a:rPr lang="fr-FR" sz="900" dirty="0"/>
              <a:t>, quand à F2 fortement corrélée aux </a:t>
            </a:r>
            <a:r>
              <a:rPr lang="fr-FR" sz="900" b="1" dirty="0">
                <a:solidFill>
                  <a:srgbClr val="00B050"/>
                </a:solidFill>
              </a:rPr>
              <a:t>Taux d'import et Taux de consommation </a:t>
            </a:r>
            <a:r>
              <a:rPr lang="fr-FR" sz="900" dirty="0"/>
              <a:t>nous partirons alors sur un cluster dont la corrélation avec ces variables soit intéressante.</a:t>
            </a:r>
          </a:p>
          <a:p>
            <a:endParaRPr lang="fr-FR" sz="900" dirty="0"/>
          </a:p>
          <a:p>
            <a:r>
              <a:rPr lang="fr-FR" sz="900" dirty="0"/>
              <a:t>Pour Appuyer notre argumentation nous allons utiliser le radar chart</a:t>
            </a:r>
          </a:p>
          <a:p>
            <a:endParaRPr lang="fr-FR" sz="900" dirty="0"/>
          </a:p>
          <a:p>
            <a:r>
              <a:rPr lang="fr-FR" sz="900" dirty="0"/>
              <a:t>- Cluster 1(66): Propose un ensemble de Pays avec un Pib par </a:t>
            </a:r>
            <a:r>
              <a:rPr lang="fr-FR" sz="900" dirty="0" err="1"/>
              <a:t>hab</a:t>
            </a:r>
            <a:r>
              <a:rPr lang="fr-FR" sz="900" dirty="0"/>
              <a:t> et une stabilité politique Forte</a:t>
            </a:r>
          </a:p>
          <a:p>
            <a:r>
              <a:rPr lang="fr-FR" sz="900" dirty="0"/>
              <a:t>- Cluster 2(123): Ensemble de Pays dont  l'évolution démographique est la plus importante</a:t>
            </a:r>
          </a:p>
          <a:p>
            <a:r>
              <a:rPr lang="fr-FR" sz="900" dirty="0"/>
              <a:t>- Cluster 3(28): Ensemble de Pays avec un fort potentiel d'importation et de disponibilité en quantité de Poulet</a:t>
            </a:r>
          </a:p>
          <a:p>
            <a:r>
              <a:rPr lang="fr-FR" sz="900" dirty="0"/>
              <a:t>- Cluster 4(1): L'Inde est un Cluster qui à une forte production et consommation de Poulet</a:t>
            </a:r>
          </a:p>
          <a:p>
            <a:r>
              <a:rPr lang="fr-FR" sz="900" dirty="0"/>
              <a:t>- Cluster 5(15): Un ensemble de Pays avec un taux de consommation et d'importation important mais une Population faible</a:t>
            </a:r>
          </a:p>
          <a:p>
            <a:endParaRPr lang="fr-FR" sz="900" dirty="0"/>
          </a:p>
          <a:p>
            <a:r>
              <a:rPr lang="fr-FR" sz="900" dirty="0">
                <a:solidFill>
                  <a:srgbClr val="FF0000"/>
                </a:solidFill>
              </a:rPr>
              <a:t>Selon les </a:t>
            </a:r>
            <a:r>
              <a:rPr lang="fr-FR" sz="900" dirty="0" err="1">
                <a:solidFill>
                  <a:srgbClr val="FF0000"/>
                </a:solidFill>
              </a:rPr>
              <a:t>heatmaps</a:t>
            </a:r>
            <a:r>
              <a:rPr lang="fr-FR" sz="900" dirty="0">
                <a:solidFill>
                  <a:srgbClr val="FF0000"/>
                </a:solidFill>
              </a:rPr>
              <a:t> (K-</a:t>
            </a:r>
            <a:r>
              <a:rPr lang="fr-FR" sz="900" dirty="0" err="1">
                <a:solidFill>
                  <a:srgbClr val="FF0000"/>
                </a:solidFill>
              </a:rPr>
              <a:t>means</a:t>
            </a:r>
            <a:r>
              <a:rPr lang="fr-FR" sz="900" dirty="0">
                <a:solidFill>
                  <a:srgbClr val="FF0000"/>
                </a:solidFill>
              </a:rPr>
              <a:t>) </a:t>
            </a:r>
            <a:r>
              <a:rPr lang="fr-FR" sz="900">
                <a:solidFill>
                  <a:srgbClr val="FF0000"/>
                </a:solidFill>
              </a:rPr>
              <a:t>et  (</a:t>
            </a:r>
            <a:r>
              <a:rPr lang="fr-FR" sz="900" dirty="0">
                <a:solidFill>
                  <a:srgbClr val="FF0000"/>
                </a:solidFill>
              </a:rPr>
              <a:t>CAH), le Cluster 4 avec L'inde semble le meilleur candidat, Pourtant il s'agit d'un Pays avec une forte production donc une concurrence potentielle nous mettrons donc ce Cluster de côté.</a:t>
            </a:r>
          </a:p>
          <a:p>
            <a:endParaRPr lang="fr-FR" sz="900" dirty="0"/>
          </a:p>
          <a:p>
            <a:r>
              <a:rPr lang="fr-FR" sz="900" dirty="0">
                <a:solidFill>
                  <a:srgbClr val="00B050"/>
                </a:solidFill>
              </a:rPr>
              <a:t>- Le cluster 3 en revanche lui possède une ouverture d'exportation intéressante notamment par sa pluralité de Pays(Européen, Asiatique, Amérique du Sud), Selon les </a:t>
            </a:r>
            <a:r>
              <a:rPr lang="fr-FR" sz="900" dirty="0" err="1">
                <a:solidFill>
                  <a:srgbClr val="00B050"/>
                </a:solidFill>
              </a:rPr>
              <a:t>heatmaps</a:t>
            </a:r>
            <a:r>
              <a:rPr lang="fr-FR" sz="900" dirty="0">
                <a:solidFill>
                  <a:srgbClr val="00B050"/>
                </a:solidFill>
              </a:rPr>
              <a:t> il possède une bonne corrélation à F1 et plus faible à F2 ce qui démontre des Pays importateurs mais dont le Poulet n'est pas le principal produit d'importation mais qui reste fortement consommé.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D70D58-9D0B-79FE-54E0-EF2E8102944E}"/>
              </a:ext>
            </a:extLst>
          </p:cNvPr>
          <p:cNvSpPr txBox="1"/>
          <p:nvPr/>
        </p:nvSpPr>
        <p:spPr>
          <a:xfrm>
            <a:off x="8710782" y="4835723"/>
            <a:ext cx="4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8AD358-087A-25BB-EFBD-B5FF03F6651A}"/>
              </a:ext>
            </a:extLst>
          </p:cNvPr>
          <p:cNvSpPr txBox="1"/>
          <p:nvPr/>
        </p:nvSpPr>
        <p:spPr>
          <a:xfrm>
            <a:off x="1805666" y="4066282"/>
            <a:ext cx="28909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tx1"/>
                </a:solidFill>
              </a:rPr>
              <a:t>2 Cluster sont intéressant par leurs différents critères(Consommation, stabilité Politique, PIB, Consommation, Disponibilité) 2,3</a:t>
            </a:r>
          </a:p>
        </p:txBody>
      </p:sp>
    </p:spTree>
    <p:extLst>
      <p:ext uri="{BB962C8B-B14F-4D97-AF65-F5344CB8AC3E}">
        <p14:creationId xmlns:p14="http://schemas.microsoft.com/office/powerpoint/2010/main" val="289756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4;p66">
            <a:extLst>
              <a:ext uri="{FF2B5EF4-FFF2-40B4-BE49-F238E27FC236}">
                <a16:creationId xmlns:a16="http://schemas.microsoft.com/office/drawing/2014/main" id="{F6ED9AD1-86E7-489C-7355-B3B7892284FB}"/>
              </a:ext>
            </a:extLst>
          </p:cNvPr>
          <p:cNvSpPr txBox="1">
            <a:spLocks/>
          </p:cNvSpPr>
          <p:nvPr/>
        </p:nvSpPr>
        <p:spPr>
          <a:xfrm>
            <a:off x="1805666" y="144954"/>
            <a:ext cx="567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rimson Text"/>
              <a:buNone/>
              <a:defRPr sz="4800" b="0" i="1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algn="ctr"/>
            <a:r>
              <a:rPr lang="fr-FR" dirty="0"/>
              <a:t>Liste de Pays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966F87-62B0-7019-1F10-FA806F5E3B19}"/>
              </a:ext>
            </a:extLst>
          </p:cNvPr>
          <p:cNvSpPr txBox="1"/>
          <p:nvPr/>
        </p:nvSpPr>
        <p:spPr>
          <a:xfrm>
            <a:off x="1057757" y="593668"/>
            <a:ext cx="6730139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B050"/>
                </a:solidFill>
              </a:rPr>
              <a:t>Afrique du Sud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Allemagne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Arabie saoudite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Argentine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Australie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Canada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Colombie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Égypte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Espagne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Indonésie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Iran 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Italie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Japon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Malaisie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Mexique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Myanmar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Pakistan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Philippines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Pologne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République de Corée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Royaume-Uni de Grande-Bretagne et d'Irlande du Nord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Thaïlande                                                                                  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Turquie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Ukraine</a:t>
            </a:r>
          </a:p>
          <a:p>
            <a:pPr algn="ctr"/>
            <a:r>
              <a:rPr lang="fr-FR" sz="1100" dirty="0">
                <a:solidFill>
                  <a:srgbClr val="00B050"/>
                </a:solidFill>
              </a:rPr>
              <a:t>Viet Nam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5C1342B-CB8F-77A8-890E-9B062967C987}"/>
              </a:ext>
            </a:extLst>
          </p:cNvPr>
          <p:cNvSpPr txBox="1"/>
          <p:nvPr/>
        </p:nvSpPr>
        <p:spPr>
          <a:xfrm>
            <a:off x="8710782" y="4835723"/>
            <a:ext cx="4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979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123">
            <a:extLst>
              <a:ext uri="{FF2B5EF4-FFF2-40B4-BE49-F238E27FC236}">
                <a16:creationId xmlns:a16="http://schemas.microsoft.com/office/drawing/2014/main" id="{5CC117C3-5D78-5FDE-79A4-3FB663A539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</a:t>
            </a:r>
            <a:endParaRPr sz="6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E145FE-F75D-A444-60FB-F2318397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806" y="2111462"/>
            <a:ext cx="3182388" cy="9205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043A9A-C64F-E29F-1FF0-EEC4C8F38642}"/>
              </a:ext>
            </a:extLst>
          </p:cNvPr>
          <p:cNvSpPr txBox="1"/>
          <p:nvPr/>
        </p:nvSpPr>
        <p:spPr>
          <a:xfrm>
            <a:off x="8710782" y="4835723"/>
            <a:ext cx="43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0904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129396" y="1847700"/>
            <a:ext cx="6426679" cy="212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800" dirty="0"/>
              <a:t>Entreprise Spécialisé dans l’agroalimentaire et dans la vente de volaille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fr-FR" sz="1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800" dirty="0"/>
              <a:t>A pour objectif un développement à l’international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fr-FR" sz="1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800" dirty="0"/>
              <a:t>Notre objectif en tant que Data </a:t>
            </a:r>
            <a:r>
              <a:rPr lang="fr-FR" sz="1800" dirty="0" err="1"/>
              <a:t>Analyst</a:t>
            </a:r>
            <a:r>
              <a:rPr lang="fr-FR" sz="1800" dirty="0"/>
              <a:t> sera de développer un outil permettant d’optimiser le choix des pays ou il est possible d’exporter notre produit</a:t>
            </a:r>
            <a:endParaRPr sz="1800" dirty="0"/>
          </a:p>
        </p:txBody>
      </p:sp>
      <p:pic>
        <p:nvPicPr>
          <p:cNvPr id="5" name="Image 4" descr="Une image contenant rouge, conception&#10;&#10;Description générée automatiquement">
            <a:extLst>
              <a:ext uri="{FF2B5EF4-FFF2-40B4-BE49-F238E27FC236}">
                <a16:creationId xmlns:a16="http://schemas.microsoft.com/office/drawing/2014/main" id="{4280652C-D884-E84E-1AD1-CD7634AA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6" y="388189"/>
            <a:ext cx="4244196" cy="1360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croquis, carte, texte, dessin&#10;&#10;Description générée automatiquement">
            <a:extLst>
              <a:ext uri="{FF2B5EF4-FFF2-40B4-BE49-F238E27FC236}">
                <a16:creationId xmlns:a16="http://schemas.microsoft.com/office/drawing/2014/main" id="{BD6EA578-8F4C-EBD1-C119-B296062237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6075" y="1669144"/>
            <a:ext cx="2351064" cy="1665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 descr="Une image contenant jouet&#10;&#10;Description générée automatiquement">
            <a:extLst>
              <a:ext uri="{FF2B5EF4-FFF2-40B4-BE49-F238E27FC236}">
                <a16:creationId xmlns:a16="http://schemas.microsoft.com/office/drawing/2014/main" id="{563A63D5-3759-2452-31DB-AD40E90638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9658" y="1971675"/>
            <a:ext cx="942975" cy="12001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0BEF922-C523-14BF-FC6A-4934B8D995F8}"/>
              </a:ext>
            </a:extLst>
          </p:cNvPr>
          <p:cNvSpPr txBox="1"/>
          <p:nvPr/>
        </p:nvSpPr>
        <p:spPr>
          <a:xfrm>
            <a:off x="8733150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88709" y="19121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Importation &amp; Nettoyage</a:t>
            </a:r>
            <a:endParaRPr dirty="0"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2555110" y="19121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PESTEL</a:t>
            </a:r>
            <a:endParaRPr dirty="0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282352" y="37645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Hierarchique &amp; Kmeans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4921511" y="21348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en Composante principale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834522" y="12004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3257825" y="12004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5674519" y="12004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912159" y="2901609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499;p61">
            <a:extLst>
              <a:ext uri="{FF2B5EF4-FFF2-40B4-BE49-F238E27FC236}">
                <a16:creationId xmlns:a16="http://schemas.microsoft.com/office/drawing/2014/main" id="{0BF81798-5B7C-797E-826C-6B97BE39A560}"/>
              </a:ext>
            </a:extLst>
          </p:cNvPr>
          <p:cNvSpPr txBox="1">
            <a:spLocks/>
          </p:cNvSpPr>
          <p:nvPr/>
        </p:nvSpPr>
        <p:spPr>
          <a:xfrm>
            <a:off x="2505125" y="3675875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Visualisation</a:t>
            </a:r>
          </a:p>
        </p:txBody>
      </p:sp>
      <p:sp>
        <p:nvSpPr>
          <p:cNvPr id="13" name="Google Shape;506;p61">
            <a:extLst>
              <a:ext uri="{FF2B5EF4-FFF2-40B4-BE49-F238E27FC236}">
                <a16:creationId xmlns:a16="http://schemas.microsoft.com/office/drawing/2014/main" id="{75E0EFE3-40F3-0D96-39A6-36C92F7AF7AF}"/>
              </a:ext>
            </a:extLst>
          </p:cNvPr>
          <p:cNvSpPr txBox="1">
            <a:spLocks/>
          </p:cNvSpPr>
          <p:nvPr/>
        </p:nvSpPr>
        <p:spPr>
          <a:xfrm>
            <a:off x="3278560" y="284863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4" name="Google Shape;506;p61">
            <a:extLst>
              <a:ext uri="{FF2B5EF4-FFF2-40B4-BE49-F238E27FC236}">
                <a16:creationId xmlns:a16="http://schemas.microsoft.com/office/drawing/2014/main" id="{B2896A10-087B-8625-8133-83D57EEA3AAA}"/>
              </a:ext>
            </a:extLst>
          </p:cNvPr>
          <p:cNvSpPr txBox="1">
            <a:spLocks/>
          </p:cNvSpPr>
          <p:nvPr/>
        </p:nvSpPr>
        <p:spPr>
          <a:xfrm>
            <a:off x="5644961" y="2898419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idaloka"/>
              <a:buNone/>
              <a:defRPr sz="38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5" name="Google Shape;499;p61">
            <a:extLst>
              <a:ext uri="{FF2B5EF4-FFF2-40B4-BE49-F238E27FC236}">
                <a16:creationId xmlns:a16="http://schemas.microsoft.com/office/drawing/2014/main" id="{223E5CBD-A88A-B250-A013-7C11C76733AC}"/>
              </a:ext>
            </a:extLst>
          </p:cNvPr>
          <p:cNvSpPr txBox="1">
            <a:spLocks/>
          </p:cNvSpPr>
          <p:nvPr/>
        </p:nvSpPr>
        <p:spPr>
          <a:xfrm>
            <a:off x="5057152" y="3662299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400" b="0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  <a:defRPr sz="21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Conclusion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F1339B6-41A1-A22B-80BF-19D1897F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214" y="445025"/>
            <a:ext cx="865707" cy="86570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A30684-D627-EDA4-F5F3-13D597E7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847" y="615727"/>
            <a:ext cx="280440" cy="52430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4B0B6B8-632B-DB1F-5775-A66E04868C12}"/>
              </a:ext>
            </a:extLst>
          </p:cNvPr>
          <p:cNvSpPr txBox="1"/>
          <p:nvPr/>
        </p:nvSpPr>
        <p:spPr>
          <a:xfrm>
            <a:off x="878293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963012" y="398851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dirty="0">
                <a:latin typeface="Vidaloka" panose="020B0604020202020204" charset="0"/>
              </a:rPr>
              <a:t>Importation &amp; Nettoyage des données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72E114-7B9A-FCAB-A790-47CCE05CEE50}"/>
              </a:ext>
            </a:extLst>
          </p:cNvPr>
          <p:cNvSpPr txBox="1"/>
          <p:nvPr/>
        </p:nvSpPr>
        <p:spPr>
          <a:xfrm>
            <a:off x="395207" y="1301126"/>
            <a:ext cx="85938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/>
                <a:sym typeface="Work Sans"/>
              </a:rPr>
              <a:t>Le nettoyage de donnée correspond à l’analyse des éléments qui constitue notre </a:t>
            </a:r>
            <a:r>
              <a:rPr kumimoji="0" lang="fr-FR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/>
                <a:sym typeface="Work Sans"/>
              </a:rPr>
              <a:t>Dataframe</a:t>
            </a: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/>
                <a:sym typeface="Work Sans"/>
              </a:rPr>
              <a:t> et permet de repérer toute erreur ou valeur manquante</a:t>
            </a:r>
            <a:b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/>
                <a:sym typeface="Work Sans"/>
              </a:rPr>
            </a:b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/>
              <a:sym typeface="Work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/>
                <a:sym typeface="Work Sans"/>
              </a:rPr>
              <a:t>C’ est un passage obligé afin d’obtenir set qui évitera des erreurs dans  nos graphiques et analyses, il est possible avec Pandas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CE464E5-4731-DB15-EE89-3A334183FEA5}"/>
              </a:ext>
            </a:extLst>
          </p:cNvPr>
          <p:cNvSpPr txBox="1"/>
          <p:nvPr/>
        </p:nvSpPr>
        <p:spPr>
          <a:xfrm>
            <a:off x="390483" y="917207"/>
            <a:ext cx="766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1 ère Etape:</a:t>
            </a:r>
          </a:p>
          <a:p>
            <a:r>
              <a:rPr lang="fr-FR" i="1" dirty="0"/>
              <a:t>2</a:t>
            </a:r>
            <a:r>
              <a:rPr lang="fr-FR" i="1" baseline="30000" dirty="0"/>
              <a:t>ème</a:t>
            </a:r>
            <a:r>
              <a:rPr lang="fr-FR" i="1" dirty="0"/>
              <a:t> étape:</a:t>
            </a:r>
          </a:p>
          <a:p>
            <a:r>
              <a:rPr lang="fr-FR" i="1" dirty="0"/>
              <a:t>3</a:t>
            </a:r>
            <a:r>
              <a:rPr lang="fr-FR" i="1" baseline="30000" dirty="0"/>
              <a:t>ème</a:t>
            </a:r>
            <a:r>
              <a:rPr lang="fr-FR" i="1" dirty="0"/>
              <a:t> étape: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8FE9C7-8730-F981-336C-91680F75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" y="1646038"/>
            <a:ext cx="9035708" cy="2053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642ECA-9EBE-084E-E60D-38917B81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" y="1730918"/>
            <a:ext cx="6694391" cy="30826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DD29F4-5550-4969-0024-B8ACACFF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46038"/>
            <a:ext cx="6694391" cy="322031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E873C2C-BCB6-6101-45B3-F12A0E0E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66511"/>
            <a:ext cx="6903522" cy="177809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ABB332-0D54-55A0-5E6F-58C7FC225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7413"/>
            <a:ext cx="9094578" cy="322399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7F95DB4-4266-F6F4-9B59-BEFD00704CC1}"/>
              </a:ext>
            </a:extLst>
          </p:cNvPr>
          <p:cNvSpPr txBox="1"/>
          <p:nvPr/>
        </p:nvSpPr>
        <p:spPr>
          <a:xfrm>
            <a:off x="8768951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38B9CDD-96D0-EAF3-3979-9DABFAA9D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72" y="3042738"/>
            <a:ext cx="7209145" cy="181371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1772CE6-E9C2-AD88-83DD-BD5675D11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26" y="1371600"/>
            <a:ext cx="7209145" cy="348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 build="p"/>
      <p:bldP spid="4" grpId="0" build="allAtOnce"/>
      <p:bldP spid="5" grpId="0" uiExpand="1" build="allAtOnce"/>
      <p:bldP spid="5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234906" y="1173042"/>
            <a:ext cx="5356913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fr-FR" dirty="0"/>
              <a:t>La méthode PESTEL est un outil de diagnostic stratégique qui permet de comprendre l'influence extérieure qui peut impacter notre activité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fr-FR" dirty="0"/>
              <a:t>Dans le Cadre de notre Analyse d’exportation les composantes sont :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Politique: Stabilité Politique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Economique: PIB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Sociologique: Démographie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Ecologie: Empreinte Carbone</a:t>
            </a: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PESTEL</a:t>
            </a:r>
            <a:endParaRPr dirty="0"/>
          </a:p>
        </p:txBody>
      </p:sp>
      <p:pic>
        <p:nvPicPr>
          <p:cNvPr id="7" name="Image 6" descr="Une image contenant texte, cercle, capture d’écran, logo&#10;&#10;Description générée automatiquement">
            <a:extLst>
              <a:ext uri="{FF2B5EF4-FFF2-40B4-BE49-F238E27FC236}">
                <a16:creationId xmlns:a16="http://schemas.microsoft.com/office/drawing/2014/main" id="{BDED0AD4-3945-225B-B96F-54556938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4" y="939800"/>
            <a:ext cx="2927350" cy="3263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88E7AA-C631-A3E8-4AB1-74124DAFF78C}"/>
              </a:ext>
            </a:extLst>
          </p:cNvPr>
          <p:cNvSpPr txBox="1"/>
          <p:nvPr/>
        </p:nvSpPr>
        <p:spPr>
          <a:xfrm>
            <a:off x="871078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94891" y="1233427"/>
            <a:ext cx="5356913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Il s’agit d’une analyse sur 236 Pays aux totale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Voici les différentes variables que nous avons retenus suite à notre Analyse PESTEL : les données principales seront sur la disponibilité, l’import et la consommation de poulet</a:t>
            </a: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des données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ED82D1-20F0-3F19-DC15-C7486C68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50" y="1233427"/>
            <a:ext cx="2949196" cy="258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340CDA1-E6EA-3996-8EEE-6E21B188E429}"/>
              </a:ext>
            </a:extLst>
          </p:cNvPr>
          <p:cNvSpPr txBox="1"/>
          <p:nvPr/>
        </p:nvSpPr>
        <p:spPr>
          <a:xfrm>
            <a:off x="8796023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375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34150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ACP ou Analyse en composante Principale</a:t>
            </a:r>
            <a:endParaRPr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03ADA4-A416-E5EE-71E3-0439FDA151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1290546"/>
            <a:ext cx="8980098" cy="328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L’Enjeu de l’ACP a deux objectifs principaux.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Elle permet d'étudier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La variabilité entre les individus, c'est-à-dire quelles sont les différences et les ressemblances entre individus.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Les liaisons entre les variables : y a-t-il des groupes de variables très corrélées entre elles qui peuvent être regroupées en de nouvelles variables synthétiques ?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fr-FR" altLang="fr-FR" i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fr-FR" altLang="fr-FR" dirty="0">
                <a:solidFill>
                  <a:schemeClr val="tx1"/>
                </a:solidFill>
                <a:latin typeface="Montserrat" panose="00000500000000000000" pitchFamily="2" charset="0"/>
              </a:rPr>
              <a:t>Ces objectifs seront possibles à travers la création de variable synthétique et en maximisant la variance de nos données. Dans le cadre d’une ACP centrée-réduite nous serons obligés de faire que la moyenne soit égale à 0 et l’écart-type à 1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361EAB-1D0C-028B-B66E-4B09C965711B}"/>
              </a:ext>
            </a:extLst>
          </p:cNvPr>
          <p:cNvSpPr txBox="1"/>
          <p:nvPr/>
        </p:nvSpPr>
        <p:spPr>
          <a:xfrm>
            <a:off x="53074" y="1406707"/>
            <a:ext cx="892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" panose="00000500000000000000" pitchFamily="2" charset="0"/>
              </a:rPr>
              <a:t>Pour cela il y plusieurs étapes à mettre en place: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EC0015-0B32-90E3-A274-E9C0E827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461"/>
            <a:ext cx="6726264" cy="3507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9B0188-BA15-6490-906C-97ECD0A2C958}"/>
              </a:ext>
            </a:extLst>
          </p:cNvPr>
          <p:cNvSpPr txBox="1"/>
          <p:nvPr/>
        </p:nvSpPr>
        <p:spPr>
          <a:xfrm>
            <a:off x="871078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7DE2F4F-7E1B-A9BB-3C60-68701AF3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1910"/>
            <a:ext cx="6726264" cy="20415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D80D72A-0729-39EB-DD6B-9B39FD536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4" y="1278656"/>
            <a:ext cx="3795089" cy="80016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5146C7C-7C01-6C16-BD66-7BB8FDBA2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382" y="1971053"/>
            <a:ext cx="3039664" cy="30777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A063A42-D541-ED5F-A300-2FBA1E88B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382" y="2207110"/>
            <a:ext cx="4511431" cy="899238"/>
          </a:xfrm>
          <a:prstGeom prst="rect">
            <a:avLst/>
          </a:prstGeom>
        </p:spPr>
      </p:pic>
      <p:pic>
        <p:nvPicPr>
          <p:cNvPr id="24" name="Image 23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C1A04DA7-778A-2304-A9F0-9ABDA844C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4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D2CB8778-65DF-B475-1F5D-F9980558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19"/>
            <a:ext cx="5748653" cy="2371912"/>
          </a:xfrm>
          <a:prstGeom prst="rect">
            <a:avLst/>
          </a:prstGeom>
        </p:spPr>
      </p:pic>
      <p:pic>
        <p:nvPicPr>
          <p:cNvPr id="49" name="Image 48" descr="Une image contenant capture d’écran, carré, Rectangle, Caractère coloré&#10;&#10;Description générée automatiquement">
            <a:extLst>
              <a:ext uri="{FF2B5EF4-FFF2-40B4-BE49-F238E27FC236}">
                <a16:creationId xmlns:a16="http://schemas.microsoft.com/office/drawing/2014/main" id="{B826F111-90B9-7148-F24F-91476AAF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2" y="2399171"/>
            <a:ext cx="5748654" cy="2237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7F947601-5470-65BC-F26C-1A26820A10FB}"/>
              </a:ext>
            </a:extLst>
          </p:cNvPr>
          <p:cNvSpPr txBox="1"/>
          <p:nvPr/>
        </p:nvSpPr>
        <p:spPr>
          <a:xfrm>
            <a:off x="5832" y="2864247"/>
            <a:ext cx="8871512" cy="239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Corrélation à F1: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Consommation,Production,Empreinte_Transport,Dispo_intérieur,Population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Corrélation à F2: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Stabilité Politique Taux d'import et Taux de conso, Dispo Poulet en quantité (kg/personne/an)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Corrélation à F3: 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Stabilité Politique, Pib par </a:t>
            </a:r>
            <a:r>
              <a:rPr lang="fr-FR" sz="1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hab</a:t>
            </a:r>
            <a:endParaRPr lang="fr-FR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Corrélation à F4: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Pop%2000-2017,Importation,Pib par </a:t>
            </a:r>
            <a:r>
              <a:rPr lang="fr-FR" sz="10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Hab</a:t>
            </a:r>
            <a:endParaRPr lang="fr-FR" sz="10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Corrélation à F5: </a:t>
            </a:r>
          </a:p>
          <a:p>
            <a:pPr>
              <a:lnSpc>
                <a:spcPct val="115000"/>
              </a:lnSpc>
            </a:pPr>
            <a:r>
              <a:rPr lang="fr-FR" sz="1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Importation</a:t>
            </a:r>
          </a:p>
          <a:p>
            <a:endParaRPr lang="fr-FR" dirty="0"/>
          </a:p>
        </p:txBody>
      </p:sp>
      <p:pic>
        <p:nvPicPr>
          <p:cNvPr id="52" name="Image 51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AD187D02-E398-0F0C-7EFD-EB85F025D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10" y="-8881"/>
            <a:ext cx="4554207" cy="345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Image 5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7F872DA-F345-B773-A320-1D813C813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597" y="13863"/>
            <a:ext cx="4582451" cy="347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87C4F03E-3A72-7454-C178-9160236FB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5902" y="34049"/>
            <a:ext cx="5742930" cy="5226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C93029C-A5D8-E169-36AF-97473C081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4787" y="1628085"/>
            <a:ext cx="695004" cy="481626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CB38EEA-58D8-F260-D096-650EE17440D1}"/>
              </a:ext>
            </a:extLst>
          </p:cNvPr>
          <p:cNvCxnSpPr/>
          <p:nvPr/>
        </p:nvCxnSpPr>
        <p:spPr>
          <a:xfrm flipH="1">
            <a:off x="3685689" y="1864288"/>
            <a:ext cx="609950" cy="395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93DFDEAB-E77D-06E7-8385-149556DB0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860" y="2505066"/>
            <a:ext cx="695004" cy="481626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BDAC2A9-7A03-BEB4-487F-28D4F5BF32AA}"/>
              </a:ext>
            </a:extLst>
          </p:cNvPr>
          <p:cNvSpPr txBox="1"/>
          <p:nvPr/>
        </p:nvSpPr>
        <p:spPr>
          <a:xfrm>
            <a:off x="5404059" y="285505"/>
            <a:ext cx="3719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Nous pouvons voir que ces 3 Pays sont les plus gros producteurs au monde de poulet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Malgré une forte population qui pourrait s’avérer être un marché porteur Seulement la forte production et les faibles importations font de ces pays des zones non conforme pour l’exportation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F40DF87-6652-2E3A-4FD2-9D8D0AC9DD4A}"/>
              </a:ext>
            </a:extLst>
          </p:cNvPr>
          <p:cNvSpPr txBox="1"/>
          <p:nvPr/>
        </p:nvSpPr>
        <p:spPr>
          <a:xfrm>
            <a:off x="871078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pic>
        <p:nvPicPr>
          <p:cNvPr id="62" name="Image 61" descr="Une image contenant texte, diagramme, ligne, capture d’écran">
            <a:extLst>
              <a:ext uri="{FF2B5EF4-FFF2-40B4-BE49-F238E27FC236}">
                <a16:creationId xmlns:a16="http://schemas.microsoft.com/office/drawing/2014/main" id="{59FA18B4-1B3C-2FC4-41EA-C74B0C3B9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699" y="-18"/>
            <a:ext cx="3058639" cy="3033124"/>
          </a:xfrm>
          <a:prstGeom prst="rect">
            <a:avLst/>
          </a:prstGeom>
        </p:spPr>
      </p:pic>
      <p:pic>
        <p:nvPicPr>
          <p:cNvPr id="512" name="Image 511" descr="Une image contenant texte, diagramme, ligne, capture d’écran">
            <a:extLst>
              <a:ext uri="{FF2B5EF4-FFF2-40B4-BE49-F238E27FC236}">
                <a16:creationId xmlns:a16="http://schemas.microsoft.com/office/drawing/2014/main" id="{2EE6FB1E-8C05-0D47-5FEB-FBA6B0A88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5240" y="-18"/>
            <a:ext cx="3273023" cy="3033126"/>
          </a:xfrm>
          <a:prstGeom prst="rect">
            <a:avLst/>
          </a:prstGeom>
        </p:spPr>
      </p:pic>
      <p:pic>
        <p:nvPicPr>
          <p:cNvPr id="514" name="Image 513" descr="Une image contenant texte, diagramme, ligne, Tracé">
            <a:extLst>
              <a:ext uri="{FF2B5EF4-FFF2-40B4-BE49-F238E27FC236}">
                <a16:creationId xmlns:a16="http://schemas.microsoft.com/office/drawing/2014/main" id="{374BE7E7-A1C3-C0A8-3632-CF158EAE1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263" y="4882"/>
            <a:ext cx="2870838" cy="30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1150385" y="1436512"/>
            <a:ext cx="5356913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Le Clustering ou Partitionnement est une méthode d’apprentissage non supervisée qui correspond à la synthétisation de ligne en groupe homogène.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fr-FR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fr-FR" dirty="0"/>
              <a:t>2 objectifs sont à voir: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b="1" dirty="0"/>
              <a:t>minimiser l’ inertie </a:t>
            </a:r>
            <a:r>
              <a:rPr lang="fr-FR" b="1" dirty="0" err="1"/>
              <a:t>intraclasse</a:t>
            </a:r>
            <a:r>
              <a:rPr lang="fr-FR" dirty="0"/>
              <a:t>.(Clusters resserré sur eux-mêmes)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b="1" dirty="0"/>
              <a:t>maximiser l’ inertie interclasse</a:t>
            </a:r>
            <a:r>
              <a:rPr lang="fr-FR" dirty="0"/>
              <a:t>.(Clusters éloignés les uns des autres)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fr-FR" dirty="0"/>
              <a:t>Plusieurs Méthodes sont possibles: DBSCAN, BIRCH, CAH, KMEANS..</a:t>
            </a:r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328788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Clustering </a:t>
            </a:r>
            <a:r>
              <a:rPr lang="fr-FR" dirty="0" err="1"/>
              <a:t>Hierarchique</a:t>
            </a:r>
            <a:r>
              <a:rPr lang="fr-FR" dirty="0"/>
              <a:t> &amp; </a:t>
            </a:r>
            <a:r>
              <a:rPr lang="fr-FR" dirty="0" err="1"/>
              <a:t>Kmeans</a:t>
            </a:r>
            <a:br>
              <a:rPr lang="fr-FR" dirty="0"/>
            </a:b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15CDB5-1B7F-2422-3403-7F95E41088FE}"/>
              </a:ext>
            </a:extLst>
          </p:cNvPr>
          <p:cNvSpPr txBox="1"/>
          <p:nvPr/>
        </p:nvSpPr>
        <p:spPr>
          <a:xfrm>
            <a:off x="8710782" y="4835723"/>
            <a:ext cx="34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2580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0" build="p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20861</TotalTime>
  <Words>1190</Words>
  <Application>Microsoft Office PowerPoint</Application>
  <PresentationFormat>Affichage à l'écran (16:9)</PresentationFormat>
  <Paragraphs>185</Paragraphs>
  <Slides>15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Wingdings</vt:lpstr>
      <vt:lpstr>Vidaloka</vt:lpstr>
      <vt:lpstr>Lato</vt:lpstr>
      <vt:lpstr>Montserrat</vt:lpstr>
      <vt:lpstr>Work Sans</vt:lpstr>
      <vt:lpstr>Arial</vt:lpstr>
      <vt:lpstr>Crimson Text</vt:lpstr>
      <vt:lpstr>Minimalist Business Slides XL by Slidesgo</vt:lpstr>
      <vt:lpstr>Produisez une étude de marché avec Python</vt:lpstr>
      <vt:lpstr>Présentation PowerPoint</vt:lpstr>
      <vt:lpstr>Sommaire</vt:lpstr>
      <vt:lpstr>Présentation PowerPoint</vt:lpstr>
      <vt:lpstr>PESTEL</vt:lpstr>
      <vt:lpstr>Présentation des données</vt:lpstr>
      <vt:lpstr>ACP ou Analyse en composante Principale</vt:lpstr>
      <vt:lpstr>Présentation PowerPoint</vt:lpstr>
      <vt:lpstr>Clustering Hierarchique &amp; Kmeans </vt:lpstr>
      <vt:lpstr>Kmeans</vt:lpstr>
      <vt:lpstr>Clustering Hierarchique</vt:lpstr>
      <vt:lpstr>Visualisations</vt:lpstr>
      <vt:lpstr>Présentation PowerPoint</vt:lpstr>
      <vt:lpstr>Présentation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Produisez une étude de marché avec R ou Python</dc:title>
  <dc:creator>Kevin Zircon</dc:creator>
  <cp:lastModifiedBy>Kevin Zircon</cp:lastModifiedBy>
  <cp:revision>32</cp:revision>
  <dcterms:modified xsi:type="dcterms:W3CDTF">2023-06-15T07:58:47Z</dcterms:modified>
</cp:coreProperties>
</file>